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notesSlides/notesSlide1.xml" ContentType="application/vnd.openxmlformats-officedocument.presentationml.notesSlide+xml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notesSlides/notesSlide2.xml" ContentType="application/vnd.openxmlformats-officedocument.presentationml.notesSlide+xml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notesSlides/notesSlide3.xml" ContentType="application/vnd.openxmlformats-officedocument.presentationml.notesSlide+xml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notesSlides/notesSlide4.xml" ContentType="application/vnd.openxmlformats-officedocument.presentationml.notesSlide+xml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notesSlides/notesSlide5.xml" ContentType="application/vnd.openxmlformats-officedocument.presentationml.notesSlide+xml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notesSlides/notesSlide6.xml" ContentType="application/vnd.openxmlformats-officedocument.presentationml.notesSlide+xml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52.12 Exploring: Terrestrial Biomes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52.12 Exploring: Terrestrial Biomes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52.12 Exploring: Terrestrial Biomes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52.12 Exploring: Terrestrial Biomes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52.12 Exploring: Terrestrial Biomes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52.12 Exploring: Terrestrial Biomes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8"/>
          <p:cNvSpPr/>
          <p:nvPr/>
        </p:nvSpPr>
        <p:spPr>
          <a:xfrm>
            <a:off x="-1" y="-1"/>
            <a:ext cx="13004801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0">
                <a:solidFill>
                  <a:srgbClr val="FFFFFF"/>
                </a:solidFill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118" name="Rounded Rectangle 7"/>
          <p:cNvSpPr/>
          <p:nvPr/>
        </p:nvSpPr>
        <p:spPr>
          <a:xfrm>
            <a:off x="91033" y="99206"/>
            <a:ext cx="12819020" cy="9519515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3175" cap="sq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1300480">
              <a:defRPr b="0">
                <a:solidFill>
                  <a:srgbClr val="FFFFFF"/>
                </a:solidFill>
                <a:latin typeface="Perpetua"/>
                <a:ea typeface="Perpetua"/>
                <a:cs typeface="Perpetua"/>
                <a:sym typeface="Perpetua"/>
              </a:defRPr>
            </a:pP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xfrm>
            <a:off x="1300479" y="390596"/>
            <a:ext cx="11054082" cy="16256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defRPr sz="5600">
                <a:solidFill>
                  <a:srgbClr val="69646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idx="1"/>
          </p:nvPr>
        </p:nvSpPr>
        <p:spPr>
          <a:xfrm>
            <a:off x="1300479" y="2059093"/>
            <a:ext cx="11054082" cy="650240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79827" indent="-379827" defTabSz="1300480">
              <a:spcBef>
                <a:spcPts val="700"/>
              </a:spcBef>
              <a:buClr>
                <a:srgbClr val="D34817"/>
              </a:buClr>
              <a:buSzPct val="85000"/>
              <a:buChar char="●"/>
              <a:defRPr sz="3600">
                <a:latin typeface="Perpetua"/>
                <a:ea typeface="Perpetua"/>
                <a:cs typeface="Perpetua"/>
                <a:sym typeface="Perpetua"/>
              </a:defRPr>
            </a:lvl1pPr>
            <a:lvl2pPr marL="662940" indent="-342900" defTabSz="1300480">
              <a:spcBef>
                <a:spcPts val="700"/>
              </a:spcBef>
              <a:buClr>
                <a:srgbClr val="D34817"/>
              </a:buClr>
              <a:buSzPct val="85000"/>
              <a:buChar char="●"/>
              <a:defRPr sz="3600">
                <a:latin typeface="Perpetua"/>
                <a:ea typeface="Perpetua"/>
                <a:cs typeface="Perpetua"/>
                <a:sym typeface="Perpetua"/>
              </a:defRPr>
            </a:lvl2pPr>
            <a:lvl3pPr marL="1005839" indent="-411479" defTabSz="1300480">
              <a:spcBef>
                <a:spcPts val="700"/>
              </a:spcBef>
              <a:buClr>
                <a:srgbClr val="D34817"/>
              </a:buClr>
              <a:buSzPct val="85000"/>
              <a:buChar char="●"/>
              <a:defRPr sz="3600">
                <a:latin typeface="Perpetua"/>
                <a:ea typeface="Perpetua"/>
                <a:cs typeface="Perpetua"/>
                <a:sym typeface="Perpetua"/>
              </a:defRPr>
            </a:lvl3pPr>
            <a:lvl4pPr marL="1280160" indent="-411480" defTabSz="1300480">
              <a:spcBef>
                <a:spcPts val="700"/>
              </a:spcBef>
              <a:buClr>
                <a:srgbClr val="D34817"/>
              </a:buClr>
              <a:buSzPct val="80000"/>
              <a:buChar char="●"/>
              <a:defRPr sz="3600">
                <a:latin typeface="Perpetua"/>
                <a:ea typeface="Perpetua"/>
                <a:cs typeface="Perpetua"/>
                <a:sym typeface="Perpetua"/>
              </a:defRPr>
            </a:lvl4pPr>
            <a:lvl5pPr marL="1554479" indent="-411479" defTabSz="1300480">
              <a:spcBef>
                <a:spcPts val="700"/>
              </a:spcBef>
              <a:buClr>
                <a:srgbClr val="D34817"/>
              </a:buClr>
              <a:buSzPct val="100000"/>
              <a:buChar char="o"/>
              <a:defRPr sz="3600">
                <a:latin typeface="Perpetua"/>
                <a:ea typeface="Perpetua"/>
                <a:cs typeface="Perpetua"/>
                <a:sym typeface="Perpetu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208076" y="9021046"/>
            <a:ext cx="650241" cy="273001"/>
          </a:xfrm>
          <a:prstGeom prst="rect">
            <a:avLst/>
          </a:prstGeom>
          <a:solidFill>
            <a:srgbClr val="D34817"/>
          </a:solidFill>
        </p:spPr>
        <p:txBody>
          <a:bodyPr wrap="square" lIns="0" tIns="0" rIns="0" bIns="0" anchor="ctr"/>
          <a:lstStyle>
            <a:lvl1pPr defTabSz="1300480">
              <a:defRPr sz="18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5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29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34.jpeg"/><Relationship Id="rId5" Type="http://schemas.openxmlformats.org/officeDocument/2006/relationships/image" Target="../media/image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gif"/><Relationship Id="rId5" Type="http://schemas.openxmlformats.org/officeDocument/2006/relationships/image" Target="../media/image40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Relationship Id="rId4" Type="http://schemas.openxmlformats.org/officeDocument/2006/relationships/image" Target="../media/image45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6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i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Biomes</a:t>
            </a:r>
          </a:p>
        </p:txBody>
      </p:sp>
      <p:sp>
        <p:nvSpPr>
          <p:cNvPr id="131" name="Introduction to Ecolog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Ecology</a:t>
            </a:r>
          </a:p>
        </p:txBody>
      </p:sp>
      <p:pic>
        <p:nvPicPr>
          <p:cNvPr id="132" name="tropical alpine.jpg" descr="tropical alp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745" y="529406"/>
            <a:ext cx="10123310" cy="620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mperature declines with ele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Temperature declines with elevation</a:t>
            </a:r>
          </a:p>
        </p:txBody>
      </p:sp>
      <p:sp>
        <p:nvSpPr>
          <p:cNvPr id="156" name="In higher elevations in mountains, you can encounter plant communities typically seen more poleward in latitud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higher elevations in mountains, you can encounter plant communities typically seen more poleward in latitude</a:t>
            </a:r>
          </a:p>
        </p:txBody>
      </p:sp>
      <p:pic>
        <p:nvPicPr>
          <p:cNvPr id="157" name="altitude temp.jpg" descr="altitude tem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2100" y="4065488"/>
            <a:ext cx="5486400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Microclim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Microclimate</a:t>
            </a:r>
          </a:p>
        </p:txBody>
      </p:sp>
      <p:sp>
        <p:nvSpPr>
          <p:cNvPr id="160" name="Predictable small-scale differences in climate that correspond to physical features of the environmen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Predictable small-scale differences in climate that correspond to physical features of the environment</a:t>
            </a:r>
          </a:p>
        </p:txBody>
      </p:sp>
      <p:pic>
        <p:nvPicPr>
          <p:cNvPr id="161" name="diagram-microclimate-on-a-hill.gif" descr="diagram-microclimate-on-a-hil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8807" y="4320582"/>
            <a:ext cx="6228018" cy="2826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i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Biomes</a:t>
            </a:r>
          </a:p>
        </p:txBody>
      </p:sp>
      <p:sp>
        <p:nvSpPr>
          <p:cNvPr id="164" name="Introduction to Ecolog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Ecology</a:t>
            </a:r>
          </a:p>
        </p:txBody>
      </p:sp>
      <p:pic>
        <p:nvPicPr>
          <p:cNvPr id="165" name="tropical alpine.jpg" descr="tropical alp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745" y="529406"/>
            <a:ext cx="10123310" cy="620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68" name="Predict the location of biomes based on information about their average annual temperature and precipi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 the location of biomes based on information about their average annual temperature and precipitation</a:t>
            </a:r>
          </a:p>
          <a:p>
            <a:pPr/>
            <a:r>
              <a:t>Describe the location and features of tropical rainforest</a:t>
            </a:r>
          </a:p>
          <a:p>
            <a:pPr/>
            <a:r>
              <a:t>Describe the location and features of tropical seasonal forest and savanna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i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Biomes</a:t>
            </a:r>
          </a:p>
        </p:txBody>
      </p:sp>
      <p:sp>
        <p:nvSpPr>
          <p:cNvPr id="171" name="Biomes are categories of vegetation types that share external appearances, vertical structure, and adaptat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Biomes are categories of vegetation types that share external appearances, vertical structure, and adaptations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In different geographic regions, biomes may superficially appear the same, but be comprised fo completely different species (USA, top vs. Mongolia, bottom)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Climate determines biome locations</a:t>
            </a:r>
          </a:p>
        </p:txBody>
      </p:sp>
      <p:pic>
        <p:nvPicPr>
          <p:cNvPr id="172" name="gobi.jpg" descr="gob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6304" y="6048392"/>
            <a:ext cx="4845518" cy="3634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mojave6_h.jpg" descr="mojave6_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2761" y="2292688"/>
            <a:ext cx="4845305" cy="3633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1029" y="1192750"/>
            <a:ext cx="7576861" cy="736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 Box 3"/>
          <p:cNvSpPr txBox="1"/>
          <p:nvPr/>
        </p:nvSpPr>
        <p:spPr>
          <a:xfrm>
            <a:off x="8436186" y="7542107"/>
            <a:ext cx="2773463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Tropical Rainforest</a:t>
            </a:r>
          </a:p>
        </p:txBody>
      </p:sp>
      <p:sp>
        <p:nvSpPr>
          <p:cNvPr id="178" name="Rectangle 2"/>
          <p:cNvSpPr txBox="1"/>
          <p:nvPr>
            <p:ph type="title"/>
          </p:nvPr>
        </p:nvSpPr>
        <p:spPr>
          <a:xfrm>
            <a:off x="216746" y="36124"/>
            <a:ext cx="3684694" cy="43349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52.12a</a:t>
            </a:r>
          </a:p>
        </p:txBody>
      </p:sp>
      <p:pic>
        <p:nvPicPr>
          <p:cNvPr id="179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3175" y="1511284"/>
            <a:ext cx="3684695" cy="3583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rainforest map.png" descr="rainforest ma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66" y="5708319"/>
            <a:ext cx="6502401" cy="330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rainforest.jpg" descr="rainforest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18941" y="661921"/>
            <a:ext cx="5736333" cy="5736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ropical rain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Tropical rainforest</a:t>
            </a:r>
          </a:p>
        </p:txBody>
      </p:sp>
      <p:sp>
        <p:nvSpPr>
          <p:cNvPr id="186" name="Located mainly tropics of cancer and Capricorn where significant rainfall occurs every month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Located mainly tropics of cancer and Capricorn where significant rainfall occurs every month</a:t>
            </a:r>
          </a:p>
          <a:p>
            <a:pPr/>
            <a:r>
              <a:t>Dominant vegetation is </a:t>
            </a:r>
            <a:r>
              <a:rPr b="1"/>
              <a:t>broadleaf evergreen trees</a:t>
            </a:r>
            <a:r>
              <a:t> </a:t>
            </a:r>
          </a:p>
          <a:p>
            <a:pPr/>
            <a:r>
              <a:t>Forest canopy is multi-layered</a:t>
            </a:r>
          </a:p>
          <a:p>
            <a:pPr/>
            <a:r>
              <a:t>Highest diversity of known animals and plants</a:t>
            </a:r>
          </a:p>
        </p:txBody>
      </p:sp>
      <p:pic>
        <p:nvPicPr>
          <p:cNvPr id="187" name="canopy layers.jpg" descr="canopy layer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1388" y="3471611"/>
            <a:ext cx="5866129" cy="4524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west-papua_0950.jpg" descr="west-papua_095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004" y="391288"/>
            <a:ext cx="5925177" cy="395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bonobo-congo-rainforest.jpg" descr="bonobo-congo-rainfores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908" y="5112339"/>
            <a:ext cx="6246082" cy="3653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yasuni.jpg" descr="yasuni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0462" y="391288"/>
            <a:ext cx="5948974" cy="395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australia.jpg" descr="australia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701" y="5015698"/>
            <a:ext cx="5766739" cy="3847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 Box 3"/>
          <p:cNvSpPr txBox="1"/>
          <p:nvPr/>
        </p:nvSpPr>
        <p:spPr>
          <a:xfrm>
            <a:off x="7636086" y="7542107"/>
            <a:ext cx="4698406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Tropical Savanna and Woodland</a:t>
            </a:r>
          </a:p>
        </p:txBody>
      </p:sp>
      <p:sp>
        <p:nvSpPr>
          <p:cNvPr id="195" name="Rectangle 2"/>
          <p:cNvSpPr txBox="1"/>
          <p:nvPr>
            <p:ph type="title"/>
          </p:nvPr>
        </p:nvSpPr>
        <p:spPr>
          <a:xfrm>
            <a:off x="216746" y="36124"/>
            <a:ext cx="3684694" cy="43349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52.12a</a:t>
            </a:r>
          </a:p>
        </p:txBody>
      </p:sp>
      <p:pic>
        <p:nvPicPr>
          <p:cNvPr id="196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3175" y="1511284"/>
            <a:ext cx="3684695" cy="3583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avanna.png" descr="savann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430" y="5856061"/>
            <a:ext cx="5747518" cy="3120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avanna-deciduous.jpg" descr="savanna-deciduou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5600" y="1129017"/>
            <a:ext cx="5620894" cy="4347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35" name="Explain how the Earth’s axial tilt and orbit give rise to seasonal variation in clim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how the Earth’s axial tilt and orbit give rise to seasonal variation in climate</a:t>
            </a:r>
          </a:p>
          <a:p>
            <a:pPr/>
            <a:r>
              <a:t>Explain how physical variation in the environment can alter climate locally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ropical seasonal forest and Savan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Tropical seasonal forest and Savanna</a:t>
            </a:r>
          </a:p>
        </p:txBody>
      </p:sp>
      <p:sp>
        <p:nvSpPr>
          <p:cNvPr id="203" name="Located mainly tropics of cancer and Capricorn where there are distinct rainy seasons and dry seas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4894" indent="-294894" defTabSz="502412">
              <a:spcBef>
                <a:spcPts val="2700"/>
              </a:spcBef>
              <a:defRPr sz="2408"/>
            </a:pPr>
            <a:r>
              <a:t>Located mainly tropics of cancer and Capricorn where there are distinct rainy seasons and dry seasons</a:t>
            </a:r>
          </a:p>
          <a:p>
            <a:pPr marL="294894" indent="-294894" defTabSz="502412">
              <a:spcBef>
                <a:spcPts val="2700"/>
              </a:spcBef>
              <a:defRPr sz="2408"/>
            </a:pPr>
            <a:r>
              <a:t>Dominant vegetation is </a:t>
            </a:r>
            <a:r>
              <a:rPr b="1"/>
              <a:t>broadleaf deciduous trees</a:t>
            </a:r>
            <a:r>
              <a:t> </a:t>
            </a:r>
          </a:p>
          <a:p>
            <a:pPr marL="294894" indent="-294894" defTabSz="502412">
              <a:spcBef>
                <a:spcPts val="2700"/>
              </a:spcBef>
              <a:defRPr sz="2408"/>
            </a:pPr>
            <a:r>
              <a:t>Two types</a:t>
            </a:r>
          </a:p>
          <a:p>
            <a:pPr lvl="1" marL="589788" indent="-294894" defTabSz="502412">
              <a:spcBef>
                <a:spcPts val="2700"/>
              </a:spcBef>
              <a:defRPr sz="2408"/>
            </a:pPr>
            <a:r>
              <a:t>Tropical seasonal forest (dry forest)</a:t>
            </a:r>
          </a:p>
          <a:p>
            <a:pPr lvl="1" marL="589788" indent="-294894" defTabSz="502412">
              <a:spcBef>
                <a:spcPts val="2700"/>
              </a:spcBef>
              <a:defRPr sz="2408"/>
            </a:pPr>
            <a:r>
              <a:t>Tropical savanna</a:t>
            </a:r>
          </a:p>
          <a:p>
            <a:pPr marL="294894" indent="-294894" defTabSz="502412">
              <a:spcBef>
                <a:spcPts val="2700"/>
              </a:spcBef>
              <a:defRPr sz="2408"/>
            </a:pPr>
            <a:r>
              <a:t>High diversity of known animals and plants</a:t>
            </a:r>
          </a:p>
        </p:txBody>
      </p:sp>
      <p:pic>
        <p:nvPicPr>
          <p:cNvPr id="204" name="dry forest.jpg" descr="dry fores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2513" y="2738078"/>
            <a:ext cx="4274029" cy="3205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avanna.jpg" descr="savann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0897" y="6246918"/>
            <a:ext cx="4337261" cy="2888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ropical seasonal for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Tropical seasonal forests</a:t>
            </a:r>
          </a:p>
        </p:txBody>
      </p:sp>
      <p:pic>
        <p:nvPicPr>
          <p:cNvPr id="208" name="Australia woodlands.jpg" descr="Australia woodland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2757" y="2331622"/>
            <a:ext cx="5212220" cy="3476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Miombo-woodland-consists-mainly-of-broadleaved-species-particularly-Brachystegia-spp.jpg" descr="Miombo-woodland-consists-mainly-of-broadleaved-species-particularly-Brachystegia-sp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6533" y="6031044"/>
            <a:ext cx="5195049" cy="349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hawaii dry.jpg" descr="hawaii dr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1119" y="2331622"/>
            <a:ext cx="4635548" cy="3476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dry forest1.jpg" descr="dry forest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6295" y="5888866"/>
            <a:ext cx="4657631" cy="3493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ropical savann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Tropical savannas</a:t>
            </a:r>
          </a:p>
        </p:txBody>
      </p:sp>
      <p:pic>
        <p:nvPicPr>
          <p:cNvPr id="214" name="savanna1.jpg" descr="savanna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595" y="2220623"/>
            <a:ext cx="5808990" cy="3851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brazil.jpg" descr="brazi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1311" y="2258548"/>
            <a:ext cx="5135484" cy="3851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aobab_and_elephant,_Tanzania[1].jpg" descr="Baobab_and_elephant,_Tanzania[1]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2609" y="6182766"/>
            <a:ext cx="5092887" cy="3393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thu_20105111254341baobab.jpg" descr="thu_20105111254341baobab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1638" y="6245555"/>
            <a:ext cx="5808989" cy="3267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i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Biomes</a:t>
            </a:r>
          </a:p>
        </p:txBody>
      </p:sp>
      <p:sp>
        <p:nvSpPr>
          <p:cNvPr id="220" name="Introduction to Ecolog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Ecology</a:t>
            </a:r>
          </a:p>
        </p:txBody>
      </p:sp>
      <p:pic>
        <p:nvPicPr>
          <p:cNvPr id="221" name="tropical alpine.jpg" descr="tropical alp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745" y="529406"/>
            <a:ext cx="10123310" cy="620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earning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</a:t>
            </a:r>
          </a:p>
        </p:txBody>
      </p:sp>
      <p:sp>
        <p:nvSpPr>
          <p:cNvPr id="224" name="Identify the key features of desert and woodland/shrubland biom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the key features of desert and woodland/shrubland biomes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1029" y="1192750"/>
            <a:ext cx="7576861" cy="736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 Box 3"/>
          <p:cNvSpPr txBox="1"/>
          <p:nvPr/>
        </p:nvSpPr>
        <p:spPr>
          <a:xfrm>
            <a:off x="7936330" y="7580557"/>
            <a:ext cx="4196111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Subtropical and cold deserts</a:t>
            </a:r>
          </a:p>
        </p:txBody>
      </p:sp>
      <p:pic>
        <p:nvPicPr>
          <p:cNvPr id="229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557" y="1113962"/>
            <a:ext cx="4234207" cy="411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desert.png" descr="dese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341" y="5998135"/>
            <a:ext cx="5612639" cy="3047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deserts.jpg" descr="desert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6893" y="678504"/>
            <a:ext cx="4455629" cy="5940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ubtropical and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Subtropical and </a:t>
            </a:r>
          </a:p>
          <a:p>
            <a:pPr defTabSz="484886">
              <a:defRPr sz="6640"/>
            </a:pPr>
            <a:r>
              <a:t>cold deserts</a:t>
            </a:r>
          </a:p>
        </p:txBody>
      </p:sp>
      <p:sp>
        <p:nvSpPr>
          <p:cNvPr id="236" name="Located mainly around 30 degrees north and south latitude, and in the rain shadow of mountains…"/>
          <p:cNvSpPr txBox="1"/>
          <p:nvPr>
            <p:ph type="body" sz="half" idx="1"/>
          </p:nvPr>
        </p:nvSpPr>
        <p:spPr>
          <a:xfrm>
            <a:off x="952500" y="2590800"/>
            <a:ext cx="4848677" cy="6286500"/>
          </a:xfrm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Located mainly around 30 degrees north and south latitude, and in the rain shadow of mountains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rPr b="1"/>
              <a:t>Hadley cells</a:t>
            </a:r>
            <a:r>
              <a:t> deliver hot dry air from equator to deserts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Precipitation is rare, and comes in the form of rain and sometimes snow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Vegetation is sparse and adapted to dry conditions</a:t>
            </a:r>
          </a:p>
        </p:txBody>
      </p:sp>
      <p:pic>
        <p:nvPicPr>
          <p:cNvPr id="237" name="HadleyCells_large.jpg" descr="HadleyCells_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7265" y="2952641"/>
            <a:ext cx="6856070" cy="4856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esert s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Desert snow</a:t>
            </a:r>
          </a:p>
        </p:txBody>
      </p:sp>
      <p:pic>
        <p:nvPicPr>
          <p:cNvPr id="240" name="desertsnow.jpg" descr="desertsno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868" y="2122482"/>
            <a:ext cx="5232638" cy="6973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now-in-arizona-1.jpg" descr="snow-in-arizona-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0921" y="2156886"/>
            <a:ext cx="4955599" cy="330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bisnow.jpg" descr="gobisnow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380" y="5839504"/>
            <a:ext cx="4960681" cy="3303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Adaptations of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Adaptations of </a:t>
            </a:r>
          </a:p>
          <a:p>
            <a:pPr defTabSz="484886">
              <a:defRPr sz="6640"/>
            </a:pPr>
            <a:r>
              <a:t>desert plants</a:t>
            </a:r>
          </a:p>
        </p:txBody>
      </p:sp>
      <p:sp>
        <p:nvSpPr>
          <p:cNvPr id="245" name="thick cuticle to reduce loss of water and to reflect hea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thick cuticle to reduce loss of water and to reflect heat</a:t>
            </a:r>
          </a:p>
          <a:p>
            <a:pPr/>
            <a:r>
              <a:t>large, fleshy stems for water storage</a:t>
            </a:r>
          </a:p>
          <a:p>
            <a:pPr/>
            <a:r>
              <a:t>Thorns and spines to deter herbivores</a:t>
            </a:r>
          </a:p>
          <a:p>
            <a:pPr/>
            <a:r>
              <a:t>reduced leaves to reduce water loss</a:t>
            </a:r>
          </a:p>
          <a:p>
            <a:pPr/>
            <a:r>
              <a:t>Deep roots to tap groundwater</a:t>
            </a:r>
          </a:p>
          <a:p>
            <a:pPr/>
            <a:r>
              <a:t>CAM photosynthesis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is ecolog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ecology?</a:t>
            </a:r>
          </a:p>
        </p:txBody>
      </p:sp>
      <p:sp>
        <p:nvSpPr>
          <p:cNvPr id="138" name="The study of the distribution and abundance of organisms, their interactions, and how they contribute  and respond to the abiotic environmen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study of the </a:t>
            </a:r>
            <a:r>
              <a:rPr b="1"/>
              <a:t>distribution</a:t>
            </a:r>
            <a:r>
              <a:t> and </a:t>
            </a:r>
            <a:r>
              <a:rPr b="1"/>
              <a:t>abundance</a:t>
            </a:r>
            <a:r>
              <a:t> of organisms, their </a:t>
            </a:r>
            <a:r>
              <a:rPr b="1"/>
              <a:t>interactions</a:t>
            </a:r>
            <a:r>
              <a:t>, and how they </a:t>
            </a:r>
            <a:r>
              <a:rPr b="1"/>
              <a:t>contribute  and respond to the abiotic environment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ubtropical deser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Subtropical deserts</a:t>
            </a:r>
          </a:p>
        </p:txBody>
      </p:sp>
      <p:pic>
        <p:nvPicPr>
          <p:cNvPr id="248" name="kalihari.jpg" descr="kalihar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466" y="2711255"/>
            <a:ext cx="6527031" cy="4895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joshtree.jpg" descr="joshtre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1918" y="2100535"/>
            <a:ext cx="4589807" cy="6116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old deser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Cold deserts</a:t>
            </a:r>
          </a:p>
        </p:txBody>
      </p:sp>
      <p:pic>
        <p:nvPicPr>
          <p:cNvPr id="252" name="turkmenistan.jpg" descr="turkmenista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87" y="3059131"/>
            <a:ext cx="6460907" cy="3635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reat-basin-desert-fe941746-82a9-4c28-8d27-af015d0c710-resize-750.jpeg" descr="great-basin-desert-fe941746-82a9-4c28-8d27-af015d0c710-resize-75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6580" y="3059131"/>
            <a:ext cx="5453006" cy="3635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 Box 3"/>
          <p:cNvSpPr txBox="1"/>
          <p:nvPr/>
        </p:nvSpPr>
        <p:spPr>
          <a:xfrm>
            <a:off x="7603248" y="6276690"/>
            <a:ext cx="383401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Woodland and shrublands</a:t>
            </a:r>
          </a:p>
        </p:txBody>
      </p:sp>
      <p:pic>
        <p:nvPicPr>
          <p:cNvPr id="256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557" y="1113962"/>
            <a:ext cx="4234207" cy="411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hrubMorella_faya.jpg" descr="shrubMorella_fay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5600" y="1302322"/>
            <a:ext cx="5612639" cy="4209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Biome_shrubland.png" descr="Biome_shrublan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0802" y="5768776"/>
            <a:ext cx="6125717" cy="3323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oodland/shrubland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Woodland/shrublands</a:t>
            </a:r>
          </a:p>
          <a:p>
            <a:pPr defTabSz="484886">
              <a:defRPr sz="6640"/>
            </a:pPr>
            <a:r>
              <a:t>(chaparral)</a:t>
            </a:r>
          </a:p>
        </p:txBody>
      </p:sp>
      <p:sp>
        <p:nvSpPr>
          <p:cNvPr id="263" name="Located mainly poleward of deserts, often associated with cold ocean current…"/>
          <p:cNvSpPr txBox="1"/>
          <p:nvPr>
            <p:ph type="body" sz="half" idx="1"/>
          </p:nvPr>
        </p:nvSpPr>
        <p:spPr>
          <a:xfrm>
            <a:off x="952500" y="2590800"/>
            <a:ext cx="4848677" cy="6286500"/>
          </a:xfrm>
          <a:prstGeom prst="rect">
            <a:avLst/>
          </a:prstGeom>
        </p:spPr>
        <p:txBody>
          <a:bodyPr/>
          <a:lstStyle/>
          <a:p>
            <a:pPr/>
            <a:r>
              <a:t>Located mainly poleward of deserts, often associated with cold ocean current</a:t>
            </a:r>
          </a:p>
          <a:p>
            <a:pPr/>
            <a:r>
              <a:t>Summer drought, winter rains</a:t>
            </a:r>
          </a:p>
          <a:p>
            <a:pPr/>
            <a:r>
              <a:t>Semi-arid, shrub-dominated </a:t>
            </a:r>
            <a:r>
              <a:rPr b="1"/>
              <a:t>sclerophyllous </a:t>
            </a:r>
            <a:r>
              <a:t>vegetation</a:t>
            </a:r>
          </a:p>
          <a:p>
            <a:pPr/>
            <a:r>
              <a:t>Fires occur frequently</a:t>
            </a:r>
          </a:p>
        </p:txBody>
      </p:sp>
      <p:pic>
        <p:nvPicPr>
          <p:cNvPr id="264" name="MedForwst.jpg" descr="MedForws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818" y="2953146"/>
            <a:ext cx="5340964" cy="3586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Woodland/Shrubl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Woodland/Shrubland</a:t>
            </a:r>
          </a:p>
        </p:txBody>
      </p:sp>
      <p:pic>
        <p:nvPicPr>
          <p:cNvPr id="267" name="mattoral.jpg" descr="mattor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632" y="1975316"/>
            <a:ext cx="5456536" cy="3573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fynbos.jpeg" descr="fynbo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594" y="5842651"/>
            <a:ext cx="5583495" cy="3573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Maquis_Balagne.jpg" descr="Maquis_Balagn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67032" y="5895120"/>
            <a:ext cx="5146241" cy="3421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garrigue.jpg" descr="garrigu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23743" y="1975316"/>
            <a:ext cx="5362594" cy="3573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i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Biomes</a:t>
            </a:r>
          </a:p>
        </p:txBody>
      </p:sp>
      <p:sp>
        <p:nvSpPr>
          <p:cNvPr id="273" name="Introduction to Ecolog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Ecology</a:t>
            </a:r>
          </a:p>
        </p:txBody>
      </p:sp>
      <p:pic>
        <p:nvPicPr>
          <p:cNvPr id="274" name="tropical alpine.jpg" descr="tropical alp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745" y="529406"/>
            <a:ext cx="10123310" cy="620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rning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</a:t>
            </a:r>
          </a:p>
        </p:txBody>
      </p:sp>
      <p:sp>
        <p:nvSpPr>
          <p:cNvPr id="277" name="Identify the key features of grassland and temperate seasonal fores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the key features of grassland and temperate seasonal forest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1029" y="1192750"/>
            <a:ext cx="7576861" cy="736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 Box 3"/>
          <p:cNvSpPr txBox="1"/>
          <p:nvPr/>
        </p:nvSpPr>
        <p:spPr>
          <a:xfrm>
            <a:off x="8231893" y="6938027"/>
            <a:ext cx="3056236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Temperate grassland</a:t>
            </a:r>
          </a:p>
        </p:txBody>
      </p:sp>
      <p:pic>
        <p:nvPicPr>
          <p:cNvPr id="282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557" y="1113962"/>
            <a:ext cx="4234207" cy="411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temperate_grasslands_savannas_and_shrublands.gif" descr="temperate_grasslands_savannas_and_shrublands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681" y="5863861"/>
            <a:ext cx="5892801" cy="331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grassland.jpg" descr="grassland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81537" y="2761834"/>
            <a:ext cx="5356949" cy="3836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mperate grassl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Temperate grassland</a:t>
            </a:r>
          </a:p>
        </p:txBody>
      </p:sp>
      <p:sp>
        <p:nvSpPr>
          <p:cNvPr id="289" name="Located mainly in continental interiors…"/>
          <p:cNvSpPr txBox="1"/>
          <p:nvPr>
            <p:ph type="body" sz="half" idx="1"/>
          </p:nvPr>
        </p:nvSpPr>
        <p:spPr>
          <a:xfrm>
            <a:off x="952500" y="2590800"/>
            <a:ext cx="4848677" cy="6286500"/>
          </a:xfrm>
          <a:prstGeom prst="rect">
            <a:avLst/>
          </a:prstGeom>
        </p:spPr>
        <p:txBody>
          <a:bodyPr/>
          <a:lstStyle/>
          <a:p>
            <a:pPr/>
            <a:r>
              <a:t>Located mainly in continental interiors</a:t>
            </a:r>
          </a:p>
          <a:p>
            <a:pPr/>
            <a:r>
              <a:t>Characterized by hot summers, cold winters. Some experience a short annual drought at the end of the growing season</a:t>
            </a:r>
          </a:p>
          <a:p>
            <a:pPr/>
            <a:r>
              <a:t>Vegetation is dominated by herbaceous plants, mainly grasses and forbs (non-grasses)</a:t>
            </a:r>
          </a:p>
        </p:txBody>
      </p:sp>
      <p:pic>
        <p:nvPicPr>
          <p:cNvPr id="290" name="Restored_tallgrass.jpg" descr="Restored_tallgra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7931" y="3345723"/>
            <a:ext cx="5894738" cy="4421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limate and weat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and weather</a:t>
            </a:r>
          </a:p>
        </p:txBody>
      </p:sp>
      <p:sp>
        <p:nvSpPr>
          <p:cNvPr id="141" name="Climate is the average of multi-decadal averages in temperature and precipitation for a lo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is the average of multi-decadal averages in temperature and precipitation for a location</a:t>
            </a:r>
          </a:p>
          <a:p>
            <a:pPr/>
            <a:r>
              <a:t>Weather is day-to-day changes in temperature in temperature and precipitation</a:t>
            </a:r>
          </a:p>
          <a:p>
            <a:pPr/>
            <a:r>
              <a:t>“Climate is what you expect, weather is what you get.”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y do grassland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Why do grasslands </a:t>
            </a:r>
          </a:p>
          <a:p>
            <a:pPr defTabSz="484886">
              <a:defRPr sz="6640"/>
            </a:pPr>
            <a:r>
              <a:t>lack trees?</a:t>
            </a:r>
          </a:p>
        </p:txBody>
      </p:sp>
      <p:sp>
        <p:nvSpPr>
          <p:cNvPr id="293" name="In places with less annual precipitation, there is insufficient water to support tree growth. These grasslands are drought-maintained…"/>
          <p:cNvSpPr txBox="1"/>
          <p:nvPr>
            <p:ph type="body" sz="half" idx="1"/>
          </p:nvPr>
        </p:nvSpPr>
        <p:spPr>
          <a:xfrm>
            <a:off x="952500" y="2590800"/>
            <a:ext cx="6967042" cy="6286500"/>
          </a:xfrm>
          <a:prstGeom prst="rect">
            <a:avLst/>
          </a:prstGeom>
        </p:spPr>
        <p:txBody>
          <a:bodyPr/>
          <a:lstStyle/>
          <a:p>
            <a:pPr/>
            <a:r>
              <a:t>In places with less annual precipitation, there is insufficient water to support tree growth. These grasslands are drought-maintained</a:t>
            </a:r>
          </a:p>
          <a:p>
            <a:pPr/>
            <a:r>
              <a:t>In places with more annual precipitation, there is sufficient water to support tree growth. These grasslands are maintained by fire</a:t>
            </a:r>
          </a:p>
        </p:txBody>
      </p:sp>
      <p:pic>
        <p:nvPicPr>
          <p:cNvPr id="294" name="fire.jpg" descr="fi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0050" y="2374568"/>
            <a:ext cx="4344217" cy="6516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rassla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Grasslands</a:t>
            </a:r>
          </a:p>
        </p:txBody>
      </p:sp>
      <p:pic>
        <p:nvPicPr>
          <p:cNvPr id="297" name="steppe.jpg" descr="stepp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394" y="2212977"/>
            <a:ext cx="5280333" cy="330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mapas.JPG" descr="pamapa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6935" y="5741590"/>
            <a:ext cx="5280333" cy="3534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tallgrass-prairie-seed-mix_469x705.jpg" descr="tallgrass-prairie-seed-mix_469x70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0141" y="2261612"/>
            <a:ext cx="4628515" cy="6957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 Box 3"/>
          <p:cNvSpPr txBox="1"/>
          <p:nvPr/>
        </p:nvSpPr>
        <p:spPr>
          <a:xfrm>
            <a:off x="8231893" y="6938027"/>
            <a:ext cx="3852467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Temperate seasonal forest</a:t>
            </a:r>
          </a:p>
        </p:txBody>
      </p:sp>
      <p:pic>
        <p:nvPicPr>
          <p:cNvPr id="302" name="1234px-Climate_influence_on_terrestrial_biome.svg.png" descr="1234px-Climate_influence_on_terrestrial_biom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557" y="1113962"/>
            <a:ext cx="4234207" cy="411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iome_map_tempFor.png" descr="Biome_map_tempF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329" y="6288340"/>
            <a:ext cx="5582662" cy="3031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tempForest2.jpg" descr="tempForest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04983" y="3105750"/>
            <a:ext cx="5269221" cy="3506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mperate seasonal 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Temperate seasonal forest</a:t>
            </a:r>
          </a:p>
        </p:txBody>
      </p:sp>
      <p:sp>
        <p:nvSpPr>
          <p:cNvPr id="309" name="Located mainly on the east coast of continents…"/>
          <p:cNvSpPr txBox="1"/>
          <p:nvPr>
            <p:ph type="body" sz="half" idx="1"/>
          </p:nvPr>
        </p:nvSpPr>
        <p:spPr>
          <a:xfrm>
            <a:off x="952500" y="2590800"/>
            <a:ext cx="4848677" cy="6286500"/>
          </a:xfrm>
          <a:prstGeom prst="rect">
            <a:avLst/>
          </a:prstGeom>
        </p:spPr>
        <p:txBody>
          <a:bodyPr/>
          <a:lstStyle/>
          <a:p>
            <a:pPr/>
            <a:r>
              <a:t>Located mainly on the east coast of continents</a:t>
            </a:r>
          </a:p>
          <a:p>
            <a:pPr/>
            <a:r>
              <a:t>Characterized by warm summers, cold winters</a:t>
            </a:r>
          </a:p>
          <a:p>
            <a:pPr/>
            <a:r>
              <a:t>Vegetation is dominated by broadleaf deciduous trees</a:t>
            </a:r>
          </a:p>
        </p:txBody>
      </p:sp>
      <p:pic>
        <p:nvPicPr>
          <p:cNvPr id="310" name="decidFor.jpg" descr="decidF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9050" y="3466107"/>
            <a:ext cx="6032500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mperate seasonal 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Temperate seasonal forest</a:t>
            </a:r>
          </a:p>
        </p:txBody>
      </p:sp>
      <p:pic>
        <p:nvPicPr>
          <p:cNvPr id="313" name="Beech_wood_in_October.jpg" descr="Beech_wood_in_Octob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741" y="2168413"/>
            <a:ext cx="6088649" cy="3424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japan forest1.jpg" descr="japan forest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983" y="5651906"/>
            <a:ext cx="6116165" cy="4049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smokey.jpg" descr="smoke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05109" y="3869750"/>
            <a:ext cx="5617567" cy="374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Earth is spherical and rotates on a 23.5 degree ax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Earth is spherical and rotates on a 23.5 degree axis</a:t>
            </a:r>
          </a:p>
        </p:txBody>
      </p:sp>
      <p:sp>
        <p:nvSpPr>
          <p:cNvPr id="144" name="At all times, half of the Earth is in daylight, half in darkness…"/>
          <p:cNvSpPr txBox="1"/>
          <p:nvPr>
            <p:ph type="body" sz="quarter" idx="1"/>
          </p:nvPr>
        </p:nvSpPr>
        <p:spPr>
          <a:xfrm>
            <a:off x="952500" y="2590800"/>
            <a:ext cx="3905796" cy="6286500"/>
          </a:xfrm>
          <a:prstGeom prst="rect">
            <a:avLst/>
          </a:prstGeom>
        </p:spPr>
        <p:txBody>
          <a:bodyPr/>
          <a:lstStyle/>
          <a:p>
            <a:pPr/>
            <a:r>
              <a:t>At all times, half of the Earth is in daylight, half in darkness</a:t>
            </a:r>
          </a:p>
          <a:p>
            <a:pPr/>
            <a:r>
              <a:t>Each part of the Earth experiences half the year in darkness, half in daylight</a:t>
            </a:r>
          </a:p>
        </p:txBody>
      </p:sp>
      <p:pic>
        <p:nvPicPr>
          <p:cNvPr id="145" name="Earth-lighting-summer-solstice_EN.png" descr="Earth-lighting-summer-solstice_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4582" y="2446581"/>
            <a:ext cx="7753732" cy="5089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Earth orbit.jpg" descr="Earth orbi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80" y="2043062"/>
            <a:ext cx="12090401" cy="612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olarradiation.jpg" descr="solarradia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948" y="2660401"/>
            <a:ext cx="10717238" cy="4661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ocean-gyres.png" descr="ocean-gy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971550"/>
            <a:ext cx="12700000" cy="781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ths-sea-breeze-land.jpg" descr="paths-sea-breeze-la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3527" y="0"/>
            <a:ext cx="7857745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